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5"/>
  </p:notesMasterIdLst>
  <p:sldIdLst>
    <p:sldId id="256" r:id="rId2"/>
    <p:sldId id="257" r:id="rId3"/>
    <p:sldId id="264" r:id="rId4"/>
    <p:sldId id="265" r:id="rId5"/>
    <p:sldId id="266" r:id="rId6"/>
    <p:sldId id="267" r:id="rId7"/>
    <p:sldId id="304" r:id="rId8"/>
    <p:sldId id="268" r:id="rId9"/>
    <p:sldId id="269" r:id="rId10"/>
    <p:sldId id="270" r:id="rId11"/>
    <p:sldId id="271" r:id="rId12"/>
    <p:sldId id="272" r:id="rId13"/>
    <p:sldId id="273" r:id="rId14"/>
    <p:sldId id="262" r:id="rId15"/>
    <p:sldId id="263" r:id="rId16"/>
    <p:sldId id="274" r:id="rId17"/>
    <p:sldId id="275" r:id="rId18"/>
    <p:sldId id="276" r:id="rId19"/>
    <p:sldId id="278" r:id="rId20"/>
    <p:sldId id="280" r:id="rId21"/>
    <p:sldId id="281" r:id="rId22"/>
    <p:sldId id="284" r:id="rId23"/>
    <p:sldId id="303" r:id="rId24"/>
    <p:sldId id="289" r:id="rId25"/>
    <p:sldId id="290" r:id="rId26"/>
    <p:sldId id="291" r:id="rId27"/>
    <p:sldId id="292" r:id="rId28"/>
    <p:sldId id="298" r:id="rId29"/>
    <p:sldId id="300" r:id="rId30"/>
    <p:sldId id="299" r:id="rId31"/>
    <p:sldId id="297" r:id="rId32"/>
    <p:sldId id="301" r:id="rId33"/>
    <p:sldId id="305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7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notesMaster" Target="notesMasters/notesMaster1.xml"/><Relationship Id="rId36" Type="http://schemas.openxmlformats.org/officeDocument/2006/relationships/printerSettings" Target="printerSettings/printerSettings1.bin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esProps" Target="presProps.xml"/><Relationship Id="rId38" Type="http://schemas.openxmlformats.org/officeDocument/2006/relationships/viewProps" Target="viewProps.xml"/><Relationship Id="rId39" Type="http://schemas.openxmlformats.org/officeDocument/2006/relationships/theme" Target="theme/theme1.xml"/><Relationship Id="rId4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3B6E53-4925-4D0F-9570-8880295166EE}" type="datetimeFigureOut">
              <a:rPr lang="en-US" smtClean="0"/>
              <a:pPr/>
              <a:t>23/11/13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926702-598B-4246-B379-825D9A0F315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196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Put</a:t>
            </a:r>
            <a:r>
              <a:rPr lang="en-US" baseline="0" dirty="0" smtClean="0"/>
              <a:t> only </a:t>
            </a:r>
            <a:r>
              <a:rPr lang="en-US" dirty="0" smtClean="0"/>
              <a:t>Photograph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926702-598B-4246-B379-825D9A0F3151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Photogaphs…conver into two slides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926702-598B-4246-B379-825D9A0F3151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Photographs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926702-598B-4246-B379-825D9A0F3151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FB3E9-EF73-4C97-9646-BB6E0A8A55E8}" type="datetimeFigureOut">
              <a:rPr lang="en-US" smtClean="0"/>
              <a:pPr/>
              <a:t>23/11/13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0F4EF-5BE4-4D1D-B7A4-C517510FCC2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FB3E9-EF73-4C97-9646-BB6E0A8A55E8}" type="datetimeFigureOut">
              <a:rPr lang="en-US" smtClean="0"/>
              <a:pPr/>
              <a:t>23/11/13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0F4EF-5BE4-4D1D-B7A4-C517510FCC2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FB3E9-EF73-4C97-9646-BB6E0A8A55E8}" type="datetimeFigureOut">
              <a:rPr lang="en-US" smtClean="0"/>
              <a:pPr/>
              <a:t>23/11/13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0F4EF-5BE4-4D1D-B7A4-C517510FCC2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FB3E9-EF73-4C97-9646-BB6E0A8A55E8}" type="datetimeFigureOut">
              <a:rPr lang="en-US" smtClean="0"/>
              <a:pPr/>
              <a:t>23/11/13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0F4EF-5BE4-4D1D-B7A4-C517510FCC2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FB3E9-EF73-4C97-9646-BB6E0A8A55E8}" type="datetimeFigureOut">
              <a:rPr lang="en-US" smtClean="0"/>
              <a:pPr/>
              <a:t>23/11/13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0F4EF-5BE4-4D1D-B7A4-C517510FCC2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FB3E9-EF73-4C97-9646-BB6E0A8A55E8}" type="datetimeFigureOut">
              <a:rPr lang="en-US" smtClean="0"/>
              <a:pPr/>
              <a:t>23/11/13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0F4EF-5BE4-4D1D-B7A4-C517510FCC2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FB3E9-EF73-4C97-9646-BB6E0A8A55E8}" type="datetimeFigureOut">
              <a:rPr lang="en-US" smtClean="0"/>
              <a:pPr/>
              <a:t>23/11/13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0F4EF-5BE4-4D1D-B7A4-C517510FCC2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FB3E9-EF73-4C97-9646-BB6E0A8A55E8}" type="datetimeFigureOut">
              <a:rPr lang="en-US" smtClean="0"/>
              <a:pPr/>
              <a:t>23/11/13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0F4EF-5BE4-4D1D-B7A4-C517510FCC2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FB3E9-EF73-4C97-9646-BB6E0A8A55E8}" type="datetimeFigureOut">
              <a:rPr lang="en-US" smtClean="0"/>
              <a:pPr/>
              <a:t>23/11/13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0F4EF-5BE4-4D1D-B7A4-C517510FCC2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FB3E9-EF73-4C97-9646-BB6E0A8A55E8}" type="datetimeFigureOut">
              <a:rPr lang="en-US" smtClean="0"/>
              <a:pPr/>
              <a:t>23/11/13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0F4EF-5BE4-4D1D-B7A4-C517510FCC2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FB3E9-EF73-4C97-9646-BB6E0A8A55E8}" type="datetimeFigureOut">
              <a:rPr lang="en-US" smtClean="0"/>
              <a:pPr/>
              <a:t>23/11/13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600F4EF-5BE4-4D1D-B7A4-C517510FCC2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24FB3E9-EF73-4C97-9646-BB6E0A8A55E8}" type="datetimeFigureOut">
              <a:rPr lang="en-US" smtClean="0"/>
              <a:pPr/>
              <a:t>23/11/13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600F4EF-5BE4-4D1D-B7A4-C517510FCC23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286000"/>
            <a:ext cx="7851648" cy="1828800"/>
          </a:xfrm>
        </p:spPr>
        <p:txBody>
          <a:bodyPr>
            <a:noAutofit/>
          </a:bodyPr>
          <a:lstStyle/>
          <a:p>
            <a:r>
              <a:rPr lang="en-US" sz="4400" dirty="0" smtClean="0"/>
              <a:t>FRAMELESS STEREOTACTIC</a:t>
            </a:r>
            <a:br>
              <a:rPr lang="en-US" sz="4400" dirty="0" smtClean="0"/>
            </a:br>
            <a:r>
              <a:rPr lang="en-US" sz="4400" dirty="0" smtClean="0"/>
              <a:t>LOCALIZATION AND GUIDANCE </a:t>
            </a:r>
            <a:br>
              <a:rPr lang="en-US" sz="4400" dirty="0" smtClean="0"/>
            </a:br>
            <a:endParaRPr lang="en-US" sz="4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Neuro-navigation 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Image dataset acquisition     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sz="2400" dirty="0" smtClean="0"/>
              <a:t>Overlapping or interspacing slices.   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sz="2400" dirty="0" smtClean="0"/>
              <a:t>Variable slice thickness due to mechanical factors 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sz="2400" dirty="0" smtClean="0"/>
              <a:t>Resolution errors and limitations 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sz="2400" dirty="0" smtClean="0"/>
              <a:t>Errors associated with image fusion algorithms</a:t>
            </a:r>
          </a:p>
          <a:p>
            <a:pPr marL="514350" indent="-514350">
              <a:buNone/>
            </a:pPr>
            <a:r>
              <a:rPr lang="en-US" b="1" dirty="0" smtClean="0"/>
              <a:t>Prevention 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sz="2400" dirty="0" smtClean="0"/>
              <a:t>Careful planning on well maintained equipment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Registration </a:t>
            </a:r>
            <a:r>
              <a:rPr lang="en-US" dirty="0" smtClean="0"/>
              <a:t>                 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Adverse skin mobility                  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Poor delineation of occipital region in surface mapping models              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Fiducial movement  </a:t>
            </a:r>
          </a:p>
          <a:p>
            <a:pPr>
              <a:buNone/>
            </a:pPr>
            <a:r>
              <a:rPr lang="en-US" b="1" dirty="0" smtClean="0"/>
              <a:t>Prevention   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Careful placement of Mayfield clamp 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Combination of surface and point registration 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Inclusion of the whole head during registration                                                                        </a:t>
            </a:r>
          </a:p>
          <a:p>
            <a:pPr>
              <a:buNone/>
            </a:pPr>
            <a:r>
              <a:rPr lang="en-US" b="1" dirty="0" smtClean="0"/>
              <a:t>  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Intra-operative errors 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Parallax type error when planning craniotomy                    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Head movement causing loss of registration    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Brain shift                             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Small errors in trajectory angle are magnified at the tip of a biopsy needle   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Prevention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Careful positioning 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Prudent use of mannitol 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Plan flap perpendicular to skull 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Ensure head secure in Mayfield clamp 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Use a rigid biopsy needle 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Use the largest registration star possible when tracking instruments  </a:t>
            </a:r>
          </a:p>
          <a:p>
            <a:pPr>
              <a:buNone/>
            </a:pPr>
            <a:endParaRPr lang="en-US" b="1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066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Brain shift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Brain shift 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 smtClean="0"/>
              <a:t>CSF drainage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 smtClean="0"/>
              <a:t>use of diuretics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 smtClean="0"/>
              <a:t>tumor resection which makes an error in the accuracy of the preoperative data. </a:t>
            </a:r>
          </a:p>
          <a:p>
            <a:r>
              <a:rPr lang="en-US" sz="2200" dirty="0" smtClean="0"/>
              <a:t>Deeper structures, such as those at the skull base or along the falx shift less than superficial structures, improving the accuracy of stereotactic systems at those regions.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Steps to prevent Brain shift</a:t>
            </a:r>
          </a:p>
          <a:p>
            <a:r>
              <a:rPr lang="en-US" sz="2200" dirty="0" smtClean="0"/>
              <a:t>Displacement is often greatest in the direction of gravity </a:t>
            </a:r>
          </a:p>
          <a:p>
            <a:r>
              <a:rPr lang="en-US" sz="2200" dirty="0" smtClean="0"/>
              <a:t>Minimizing diuretic use</a:t>
            </a:r>
          </a:p>
          <a:p>
            <a:r>
              <a:rPr lang="en-US" sz="2200" dirty="0" smtClean="0"/>
              <a:t>CSF shunting should be avoided until after the primary approach has been made </a:t>
            </a:r>
          </a:p>
          <a:p>
            <a:r>
              <a:rPr lang="en-US" sz="2200" dirty="0" smtClean="0"/>
              <a:t>defining the outer margins of a tumor before proceeding with debulking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Fiducial versus nonfiducial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US" sz="2200" dirty="0" smtClean="0"/>
              <a:t>Fiducial versus nonfiducial neuronavigation assessment and consideration of accuracy. Pfisterer WK, Papadopoulos S, Drumm DA et al. </a:t>
            </a:r>
            <a:r>
              <a:rPr lang="en-US" sz="2200" b="1" i="1" dirty="0" smtClean="0"/>
              <a:t>Neurosurgery  2008 Mar;62(3 Suppl 1):201-7; discussion 207-8. </a:t>
            </a:r>
          </a:p>
          <a:p>
            <a:r>
              <a:rPr lang="en-US" sz="2400" dirty="0" smtClean="0"/>
              <a:t>Conclusion : All three registration methods provided comparable distances to the target tissue for surgical procedures. </a:t>
            </a:r>
          </a:p>
          <a:p>
            <a:r>
              <a:rPr lang="en-US" sz="2400" dirty="0" smtClean="0"/>
              <a:t>Anatomic registration as a less costly and more time-efficient registration method for frameless stereotaxy.</a:t>
            </a: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Pediatric patient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200" dirty="0" smtClean="0"/>
              <a:t>    Frameless stereotactic procedures in pediatric patients: safety and diagnostic efficacy. Mary G. Parreño &amp; Xiao Bo &amp; Okezie O. Kanu &amp; Shlomi Constantini &amp; Andrew A. Kanner. </a:t>
            </a:r>
            <a:r>
              <a:rPr lang="en-US" sz="2200" b="1" i="1" dirty="0" smtClean="0"/>
              <a:t>Childs Nerv Syst (2011) 27:2137–2140</a:t>
            </a:r>
          </a:p>
          <a:p>
            <a:r>
              <a:rPr lang="en-US" sz="2400" dirty="0" smtClean="0"/>
              <a:t>N:21 </a:t>
            </a:r>
          </a:p>
          <a:p>
            <a:r>
              <a:rPr lang="en-US" sz="2400" dirty="0" smtClean="0"/>
              <a:t>Age Mean, 8.7 years Range, 0.9– 18.9 years</a:t>
            </a:r>
          </a:p>
          <a:p>
            <a:r>
              <a:rPr lang="en-US" sz="2400" dirty="0" smtClean="0"/>
              <a:t>18  biopsies and 4 catheter placement.</a:t>
            </a:r>
          </a:p>
          <a:p>
            <a:r>
              <a:rPr lang="en-US" sz="2400" dirty="0" smtClean="0"/>
              <a:t>In children below 2 years of age, the head was positioned and draped in a horseshoe holder, and the reference antenna was fixed to the rigid component of the operating table.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 smtClean="0"/>
              <a:t>Frameless, pin less stereotactic neurosurgery in children. John F. Reavey Cantwell, Frank J. Bova, David W. Pincus. </a:t>
            </a:r>
            <a:r>
              <a:rPr lang="pt-BR" sz="2200" b="1" i="1" dirty="0" smtClean="0"/>
              <a:t>J Neurosurg (6 Suppl Pediatrics) 104:392–395, 2006.</a:t>
            </a:r>
          </a:p>
          <a:p>
            <a:r>
              <a:rPr lang="en-US" sz="2400" dirty="0" smtClean="0"/>
              <a:t>Six of the nine patients were younger than 2 years of age.</a:t>
            </a:r>
          </a:p>
          <a:p>
            <a:r>
              <a:rPr lang="en-US" sz="2400" dirty="0" smtClean="0"/>
              <a:t>beanbag devices were used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 smtClean="0"/>
              <a:t>Pinless frameless electromagnetic image guided neuroendoscopy in children. Jason L. McMillen &amp; Marianne Vonau &amp; Martin J. Wood. </a:t>
            </a:r>
            <a:r>
              <a:rPr lang="en-US" sz="2200" b="1" i="1" dirty="0" smtClean="0"/>
              <a:t>Childs Nerv Syst (2010) 26:871–878.</a:t>
            </a:r>
          </a:p>
          <a:p>
            <a:r>
              <a:rPr lang="en-US" sz="2400" dirty="0" smtClean="0"/>
              <a:t>N: 19 ;  14 patients &lt;3 yrs.</a:t>
            </a:r>
          </a:p>
          <a:p>
            <a:r>
              <a:rPr lang="en-US" sz="2400" dirty="0" smtClean="0"/>
              <a:t>StealthStation AxiEM Neuronavigation System (Medtronic, Louisville, CO, USA).</a:t>
            </a:r>
          </a:p>
          <a:p>
            <a:r>
              <a:rPr lang="en-US" sz="2400" dirty="0" smtClean="0"/>
              <a:t>Utilizes a coil to generate an electromagnetic field around the patient’s head.</a:t>
            </a:r>
          </a:p>
          <a:p>
            <a:r>
              <a:rPr lang="en-US" sz="2400" dirty="0" smtClean="0"/>
              <a:t>Patients on jelly head ring or the Mayfield headrest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Roberts  and Friets -1980s. </a:t>
            </a:r>
          </a:p>
          <a:p>
            <a:pPr>
              <a:buNone/>
            </a:pPr>
            <a:r>
              <a:rPr lang="en-US" dirty="0" smtClean="0"/>
              <a:t>    Theory</a:t>
            </a:r>
          </a:p>
          <a:p>
            <a:pPr marL="514350" indent="-514350">
              <a:buNone/>
            </a:pPr>
            <a:r>
              <a:rPr lang="en-US" dirty="0" smtClean="0"/>
              <a:t>-   Three points define a volume in geometric space </a:t>
            </a:r>
          </a:p>
          <a:p>
            <a:pPr marL="514350" indent="-514350">
              <a:buNone/>
            </a:pPr>
            <a:r>
              <a:rPr lang="en-US" dirty="0" smtClean="0"/>
              <a:t>-   If the same three points can be defined on a patient and on an image of that patient, then instruments can be navigated. 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Controversy for its use in DBS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400" dirty="0" smtClean="0"/>
              <a:t>Clinical Motor Outcome of Bilateral Sub thalamic Nucleus Deep-Brain Stimulation for Parkinson’s Disease Using Image-Guided Frameless Stereotaxy. </a:t>
            </a:r>
            <a:r>
              <a:rPr lang="en-US" sz="1900" dirty="0" smtClean="0"/>
              <a:t>Helen Bronte-Stewart, Stephanie Louie, Sara Batya, Jaimie M. Henderson</a:t>
            </a:r>
            <a:r>
              <a:rPr lang="en-US" sz="2400" dirty="0" smtClean="0"/>
              <a:t>. </a:t>
            </a:r>
            <a:r>
              <a:rPr lang="en-US" sz="2400" b="1" i="1" dirty="0" smtClean="0"/>
              <a:t>Neurosurgery 67:1088–1093, 2010.</a:t>
            </a:r>
          </a:p>
          <a:p>
            <a:r>
              <a:rPr lang="en-US" sz="2400" dirty="0" smtClean="0"/>
              <a:t>N: 31</a:t>
            </a:r>
          </a:p>
          <a:p>
            <a:r>
              <a:rPr lang="en-US" sz="2400" dirty="0" smtClean="0"/>
              <a:t>58% improvement from bilateral STN DBS in the UPDRS III.</a:t>
            </a:r>
          </a:p>
          <a:p>
            <a:r>
              <a:rPr lang="en-US" sz="2400" dirty="0" smtClean="0"/>
              <a:t>All motor sub scores improved significantly(P &lt;.01). The mean reduction in medication was 50%.</a:t>
            </a:r>
          </a:p>
          <a:p>
            <a:r>
              <a:rPr lang="en-US" sz="2400" b="1" dirty="0" smtClean="0"/>
              <a:t>CONCLUSIONS</a:t>
            </a:r>
            <a:r>
              <a:rPr lang="en-US" sz="2400" dirty="0" smtClean="0"/>
              <a:t>: Bilateral STN DBS for PD performed by an experienced team using a frameless approach results in outcomes comparable to those reported with the use of the frame-based technique.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400" dirty="0" smtClean="0"/>
              <a:t>Comparison of Accuracy and Precision between Frame-Based and Frameless Stereotactic Navigation for Deep Brain Stimulation Electrode Implantation. </a:t>
            </a:r>
            <a:r>
              <a:rPr lang="en-US" sz="1900" dirty="0" smtClean="0"/>
              <a:t>Hjálmar Bjartmarz , Stig Rehncrona</a:t>
            </a:r>
            <a:r>
              <a:rPr lang="en-US" sz="2400" dirty="0" smtClean="0"/>
              <a:t>. </a:t>
            </a:r>
            <a:r>
              <a:rPr lang="en-US" sz="2400" b="1" i="1" dirty="0" smtClean="0"/>
              <a:t>Stereotact Funct Neurosurg 2007; 85:235–242</a:t>
            </a:r>
          </a:p>
          <a:p>
            <a:r>
              <a:rPr lang="en-US" dirty="0" smtClean="0"/>
              <a:t>n : 14. </a:t>
            </a:r>
          </a:p>
          <a:p>
            <a:r>
              <a:rPr lang="en-US" dirty="0" smtClean="0"/>
              <a:t>The vector of deviation was 2.5 +_ 1.4 mm with the frameless technique and 1.2 +_0.6 with the frame-based technique. The differences were</a:t>
            </a:r>
            <a:r>
              <a:rPr lang="en-US" b="1" dirty="0" smtClean="0"/>
              <a:t> statistically significant </a:t>
            </a:r>
            <a:r>
              <a:rPr lang="en-US" dirty="0" smtClean="0"/>
              <a:t>(p&lt;0.05–0.001).</a:t>
            </a:r>
          </a:p>
          <a:p>
            <a:r>
              <a:rPr lang="en-US" dirty="0" smtClean="0"/>
              <a:t>At clinical follow-ups, tremor reduction was similar irrespective of the implantation technique.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Electromagnetic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 smtClean="0"/>
              <a:t>Application of electromagnetic technology to  neuronavigation: a revolution in image guided neurosurgery</a:t>
            </a:r>
            <a:r>
              <a:rPr lang="en-US" sz="1800" dirty="0" smtClean="0"/>
              <a:t>. Caroline HayHurst, PatriCia Byrne, Paul r. Eldridge, Conor l. MalluCCi</a:t>
            </a:r>
            <a:r>
              <a:rPr lang="en-US" sz="2200" dirty="0" smtClean="0"/>
              <a:t>.  </a:t>
            </a:r>
            <a:r>
              <a:rPr lang="en-US" sz="2200" b="1" i="1" dirty="0" smtClean="0"/>
              <a:t>J Neurosurg 111:1179–1184, 2009.</a:t>
            </a:r>
          </a:p>
          <a:p>
            <a:r>
              <a:rPr lang="en-US" dirty="0" smtClean="0"/>
              <a:t>N : 150 procedures</a:t>
            </a:r>
          </a:p>
          <a:p>
            <a:r>
              <a:rPr lang="en-US" dirty="0" smtClean="0"/>
              <a:t>The Stealth station Axiem navigation system (Medtronic, Inc.).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200" dirty="0" smtClean="0"/>
              <a:t>    COMPARISON OF MAGNETIC TRACKING AND OPTICAL TRACKING BY SIMULTANEOUS USE OF TWO INDEPENDENT  FRAMELESS STEREOTACTIC SYSTEMS. Christopher R.Mascott. </a:t>
            </a:r>
            <a:r>
              <a:rPr lang="nl-NL" sz="2200" b="1" i="1" dirty="0" smtClean="0"/>
              <a:t>Neurosurgery 57[ONS Suppl 3]:ONS-295–ONS-301, 2005. </a:t>
            </a:r>
          </a:p>
          <a:p>
            <a:r>
              <a:rPr lang="en-US" sz="2200" dirty="0" smtClean="0"/>
              <a:t>N : 70 , both system simultaneous used.</a:t>
            </a:r>
          </a:p>
          <a:p>
            <a:r>
              <a:rPr lang="en-US" sz="2200" dirty="0" smtClean="0"/>
              <a:t>Magnetic referencing and tracking was found to be comparable with optical tracking both with regard to calculated and true surgical accuracy.</a:t>
            </a:r>
          </a:p>
          <a:p>
            <a:r>
              <a:rPr lang="en-US" sz="2200" dirty="0" smtClean="0"/>
              <a:t> Interference from metal objects in the magnetic field was seen rarely.</a:t>
            </a:r>
            <a:endParaRPr lang="en-US" sz="22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8229600" cy="116128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SonoWand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389120"/>
          </a:xfrm>
        </p:spPr>
        <p:txBody>
          <a:bodyPr/>
          <a:lstStyle/>
          <a:p>
            <a:r>
              <a:rPr lang="en-US" sz="2200" dirty="0" smtClean="0"/>
              <a:t>Neuro-navigation by Intra-operative Three-dimensional Ultrasound: Initial Experience during Brain Tumor Resection. Geirmund Unsgaard,  Aage Gronningsaeter, Steinar Ommedal, Torgrim Lie, Thomas Lango. </a:t>
            </a:r>
            <a:r>
              <a:rPr lang="en-US" sz="2200" b="1" i="1" dirty="0" smtClean="0"/>
              <a:t>Neurosurgery 50:804–812, 2002</a:t>
            </a:r>
            <a:endParaRPr lang="en-US" sz="2200" b="1" i="1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Intra OP MRI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INDICATIONS OF INTRAOPERATIVE MRI </a:t>
            </a:r>
          </a:p>
          <a:p>
            <a:r>
              <a:rPr lang="en-US" dirty="0" smtClean="0"/>
              <a:t>Supratentorial  tumors- low grade glioma </a:t>
            </a:r>
          </a:p>
          <a:p>
            <a:r>
              <a:rPr lang="en-US" dirty="0" smtClean="0"/>
              <a:t>Pituitary tumor.</a:t>
            </a:r>
          </a:p>
          <a:p>
            <a:r>
              <a:rPr lang="en-US" dirty="0" smtClean="0"/>
              <a:t>Epilepsy surgery- side &amp; size localization by functional MRI </a:t>
            </a:r>
          </a:p>
          <a:p>
            <a:r>
              <a:rPr lang="en-US" dirty="0" smtClean="0"/>
              <a:t>Resection control- cytoreductive surgery of large tumor </a:t>
            </a:r>
          </a:p>
          <a:p>
            <a:r>
              <a:rPr lang="en-US" dirty="0" smtClean="0"/>
              <a:t>Intra-ventricular shunt placement </a:t>
            </a:r>
          </a:p>
          <a:p>
            <a:r>
              <a:rPr lang="en-US" dirty="0" smtClean="0"/>
              <a:t>Needle biopsy             </a:t>
            </a:r>
          </a:p>
          <a:p>
            <a:r>
              <a:rPr lang="en-US" dirty="0" smtClean="0"/>
              <a:t>Cyst aspiration </a:t>
            </a:r>
          </a:p>
          <a:p>
            <a:r>
              <a:rPr lang="en-US" dirty="0" smtClean="0"/>
              <a:t>Electrode placement – deep brain stimulation </a:t>
            </a:r>
          </a:p>
          <a:p>
            <a:r>
              <a:rPr lang="en-US" dirty="0" smtClean="0"/>
              <a:t>After aneurismal clipping – MR angiography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Ferromagnetic cardiac implant – heart valve </a:t>
            </a:r>
          </a:p>
          <a:p>
            <a:r>
              <a:rPr lang="en-US" sz="2400" dirty="0" smtClean="0"/>
              <a:t>Pace- maker (non- compatible) </a:t>
            </a:r>
          </a:p>
          <a:p>
            <a:r>
              <a:rPr lang="en-US" sz="2400" dirty="0" smtClean="0"/>
              <a:t>Steel implant fixation for bone fracture </a:t>
            </a:r>
          </a:p>
          <a:p>
            <a:r>
              <a:rPr lang="en-US" sz="2400" dirty="0" smtClean="0"/>
              <a:t>Ferromagnetic spinal implant </a:t>
            </a:r>
          </a:p>
          <a:p>
            <a:r>
              <a:rPr lang="en-US" sz="2400" dirty="0" smtClean="0"/>
              <a:t>Cochlear implant (non- compatible)</a:t>
            </a:r>
            <a:endParaRPr lang="en-US" sz="24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800" dirty="0" smtClean="0"/>
              <a:t>ADVANTAGE OF INTRAOPERATIVE MRI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Improves the accuracy of craniotomy placement </a:t>
            </a:r>
          </a:p>
          <a:p>
            <a:r>
              <a:rPr lang="en-US" sz="2400" dirty="0" smtClean="0"/>
              <a:t>Reduce the size of bone flap </a:t>
            </a:r>
          </a:p>
          <a:p>
            <a:r>
              <a:rPr lang="en-US" sz="2400" dirty="0" smtClean="0"/>
              <a:t>Surgical navigation can be repeatedly upgraded by intraop. </a:t>
            </a:r>
          </a:p>
          <a:p>
            <a:r>
              <a:rPr lang="en-US" sz="2400" dirty="0" smtClean="0"/>
              <a:t>Reduces the chances of neurological deficit in the surgery of eloquent area of brain </a:t>
            </a:r>
          </a:p>
          <a:p>
            <a:r>
              <a:rPr lang="en-US" sz="2400" dirty="0" smtClean="0"/>
              <a:t>Identify any amount of residual tumor at the end of surgery </a:t>
            </a:r>
          </a:p>
          <a:p>
            <a:r>
              <a:rPr lang="en-US" sz="2400" dirty="0" smtClean="0"/>
              <a:t>Identify any residual hematoma in AVM surgery</a:t>
            </a:r>
            <a:endParaRPr lang="en-US" sz="24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Frameless stereotaxy</a:t>
            </a:r>
            <a:r>
              <a:rPr lang="en-US" dirty="0" smtClean="0"/>
              <a:t> in spine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Preoperative CT based guiding system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Fluoroscopy based guidance system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O arm based system.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Preoperative CT based guiding system 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19200" y="2743200"/>
          <a:ext cx="6096000" cy="229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Advantage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Disadvantage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Easy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Preop</a:t>
                      </a:r>
                      <a:r>
                        <a:rPr lang="en-US" baseline="0" dirty="0" smtClean="0"/>
                        <a:t> images must be compatible with IG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 radiation</a:t>
                      </a:r>
                      <a:r>
                        <a:rPr lang="en-US" baseline="0" dirty="0" smtClean="0"/>
                        <a:t> exposure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Registration process is difficult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</a:t>
                      </a:r>
                      <a:r>
                        <a:rPr lang="en-US" baseline="0" dirty="0" smtClean="0"/>
                        <a:t> suitable for minimally invasive procedure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components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Computer workstation with neuronavigation software and computer monitor        </a:t>
            </a:r>
          </a:p>
          <a:p>
            <a:r>
              <a:rPr lang="en-US" sz="2400" dirty="0" smtClean="0"/>
              <a:t>Medical imaging input (either through a DICOM link or a portable digital data format)                                         </a:t>
            </a:r>
          </a:p>
          <a:p>
            <a:r>
              <a:rPr lang="en-US" sz="2400" dirty="0" smtClean="0"/>
              <a:t>Optical digitizer with infrared emitters and two infrared cameras</a:t>
            </a:r>
          </a:p>
          <a:p>
            <a:r>
              <a:rPr lang="en-US" sz="2400" dirty="0" smtClean="0"/>
              <a:t>Reference frame (secured to a head clamp) </a:t>
            </a:r>
          </a:p>
          <a:p>
            <a:r>
              <a:rPr lang="en-US" sz="2400" dirty="0" smtClean="0"/>
              <a:t>Registration stars (frames) for surgical instruments. </a:t>
            </a:r>
          </a:p>
          <a:p>
            <a:r>
              <a:rPr lang="en-US" sz="2400" dirty="0" smtClean="0"/>
              <a:t>Passive infrared reflectors (aluminum  impregnated glass spheres)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Frameless stereotaxy to facilitate anterolateral thoracolumbar surgery : technique. E. Thomas Chappell, Laura Pare, Matthew O. Dolich, Mohammed Salepour. </a:t>
            </a:r>
            <a:r>
              <a:rPr lang="nl-NL" sz="2200" b="1" i="1" dirty="0" smtClean="0"/>
              <a:t>Neurosurgery 56[ONS Suppl 1]:ONS-110–ONS-116, 2005.</a:t>
            </a:r>
            <a:endParaRPr lang="en-US" sz="2200" b="1" i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Fluoroscopy based guidance system 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14400" y="3200400"/>
          <a:ext cx="6096000" cy="13986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9307">
                <a:tc>
                  <a:txBody>
                    <a:bodyPr/>
                    <a:lstStyle/>
                    <a:p>
                      <a:r>
                        <a:rPr lang="en-US" dirty="0" smtClean="0"/>
                        <a:t>Advantage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Disadvantage </a:t>
                      </a:r>
                      <a:endParaRPr lang="en-US" dirty="0"/>
                    </a:p>
                  </a:txBody>
                  <a:tcPr/>
                </a:tc>
              </a:tr>
              <a:tr h="379307">
                <a:tc>
                  <a:txBody>
                    <a:bodyPr/>
                    <a:lstStyle/>
                    <a:p>
                      <a:r>
                        <a:rPr lang="en-US" dirty="0" smtClean="0"/>
                        <a:t>Registration process is obviated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Radiation exposure </a:t>
                      </a:r>
                      <a:endParaRPr lang="en-US" dirty="0"/>
                    </a:p>
                  </a:txBody>
                  <a:tcPr/>
                </a:tc>
              </a:tr>
              <a:tr h="37930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Depend on quality of images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057400"/>
            <a:ext cx="8229600" cy="3276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dirty="0" smtClean="0"/>
              <a:t>O arm based system</a:t>
            </a:r>
          </a:p>
          <a:p>
            <a:r>
              <a:rPr lang="en-US" sz="3600" dirty="0" smtClean="0"/>
              <a:t>Best at present in terms of quality.</a:t>
            </a:r>
          </a:p>
          <a:p>
            <a:r>
              <a:rPr lang="en-US" sz="3600" dirty="0" smtClean="0"/>
              <a:t>Too costly, bulky needs large OT room, radiation risk to staff. 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9400" y="2514600"/>
            <a:ext cx="8229600" cy="1143000"/>
          </a:xfrm>
        </p:spPr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Understanding the Basics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05000"/>
            <a:ext cx="8229600" cy="43891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The principal concepts that underpin neuronavigation:</a:t>
            </a:r>
          </a:p>
          <a:p>
            <a:r>
              <a:rPr lang="en-US" sz="2400" dirty="0" smtClean="0"/>
              <a:t>Pre-operative imaging: Sequential , Non-overlapping volumetric slices, MRI/CT slices of 1-3 mm </a:t>
            </a:r>
          </a:p>
          <a:p>
            <a:r>
              <a:rPr lang="en-US" sz="2400" dirty="0" smtClean="0"/>
              <a:t> Accurate registration of the ‘image dataset’ with the ‘real time surgical space’.                                                </a:t>
            </a:r>
          </a:p>
          <a:p>
            <a:r>
              <a:rPr lang="en-US" sz="2400" dirty="0" smtClean="0"/>
              <a:t>A triangulation based system (analogous to Satellite navigation) to track operative instruments.   </a:t>
            </a:r>
          </a:p>
          <a:p>
            <a:r>
              <a:rPr lang="en-US" sz="2400" dirty="0" smtClean="0"/>
              <a:t>A dynamic referencing system to maintain the validity  of registration during the operative procedure.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Pre-operative Imaging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Slices are contiguous without overlaps or spaces, the summation of the slices creates a 3-D reconstruction of the brain</a:t>
            </a:r>
          </a:p>
          <a:p>
            <a:r>
              <a:rPr lang="en-US" sz="2400" dirty="0" smtClean="0"/>
              <a:t>Software enables the imaging dataset to be viewed in multiple planes and as a 3-D reconstruction.</a:t>
            </a:r>
          </a:p>
          <a:p>
            <a:r>
              <a:rPr lang="en-US" sz="2400" dirty="0" smtClean="0"/>
              <a:t>Image fusion software can now fuse digitized   information from other modalities such as CT and PET with the MRI scan at this stage.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Point or Surface alignment technique</a:t>
            </a:r>
          </a:p>
          <a:p>
            <a:r>
              <a:rPr lang="en-US" sz="2400" dirty="0" smtClean="0"/>
              <a:t>Point technique : Fiducial or Anatomical landmark.</a:t>
            </a:r>
          </a:p>
          <a:p>
            <a:r>
              <a:rPr lang="en-US" sz="2400" dirty="0" smtClean="0"/>
              <a:t>Anatomical landmarks identifiable on the imaging and in the surgical field (e.g. nasion, external auditory canal, orbital margins) can be co-aligned for registration.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Surface alignment: Co-align the surface of the patient’s   head with the surface of the image dataset. A Laser beam is used within sight of the optical digitizer to delineate the periorbital and forehead regions of the scalp.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The accuracy of registration must be confirmed with visual checks.</a:t>
            </a:r>
          </a:p>
          <a:p>
            <a:r>
              <a:rPr lang="en-US" sz="2400" dirty="0" smtClean="0"/>
              <a:t>Known landmarks on dataset are identified in the surgical space using the default pointer tool (e.g. globes, orbits, EAM, tragus).   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Referencing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An optical reference frame with passive infrared reflectors is secured to the Mayfield head clamp. </a:t>
            </a:r>
          </a:p>
          <a:p>
            <a:r>
              <a:rPr lang="en-US" sz="2400" dirty="0" smtClean="0"/>
              <a:t>The optical digitizers recognize the fixed relationship between the reference frame and the patient’s head.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1653</Words>
  <Application>Microsoft Macintosh PowerPoint</Application>
  <PresentationFormat>On-screen Show (4:3)</PresentationFormat>
  <Paragraphs>163</Paragraphs>
  <Slides>33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Flow</vt:lpstr>
      <vt:lpstr>FRAMELESS STEREOTACTIC LOCALIZATION AND GUIDANCE  </vt:lpstr>
      <vt:lpstr>PowerPoint Presentation</vt:lpstr>
      <vt:lpstr>Basic components </vt:lpstr>
      <vt:lpstr>Understanding the Basics  </vt:lpstr>
      <vt:lpstr> Pre-operative Imaging</vt:lpstr>
      <vt:lpstr>Registration</vt:lpstr>
      <vt:lpstr>PowerPoint Presentation</vt:lpstr>
      <vt:lpstr>PowerPoint Presentation</vt:lpstr>
      <vt:lpstr>Dynamic Referencing</vt:lpstr>
      <vt:lpstr>Neuro-navigation errors</vt:lpstr>
      <vt:lpstr>PowerPoint Presentation</vt:lpstr>
      <vt:lpstr>PowerPoint Presentation</vt:lpstr>
      <vt:lpstr>PowerPoint Presentation</vt:lpstr>
      <vt:lpstr>Brain shift  </vt:lpstr>
      <vt:lpstr>PowerPoint Presentation</vt:lpstr>
      <vt:lpstr>Fiducial versus nonfiducial</vt:lpstr>
      <vt:lpstr>Pediatric patient</vt:lpstr>
      <vt:lpstr>PowerPoint Presentation</vt:lpstr>
      <vt:lpstr>PowerPoint Presentation</vt:lpstr>
      <vt:lpstr>Controversy for its use in DBS  </vt:lpstr>
      <vt:lpstr>PowerPoint Presentation</vt:lpstr>
      <vt:lpstr>Electromagnetic</vt:lpstr>
      <vt:lpstr>PowerPoint Presentation</vt:lpstr>
      <vt:lpstr>       SonoWand</vt:lpstr>
      <vt:lpstr>Intra OP MRI</vt:lpstr>
      <vt:lpstr>PowerPoint Presentation</vt:lpstr>
      <vt:lpstr>ADVANTAGE OF INTRAOPERATIVE MRI</vt:lpstr>
      <vt:lpstr>Frameless stereotaxy in spine</vt:lpstr>
      <vt:lpstr>PowerPoint Presentation</vt:lpstr>
      <vt:lpstr>PowerPoint Presentation</vt:lpstr>
      <vt:lpstr>PowerPoint Presentation</vt:lpstr>
      <vt:lpstr>PowerPoint Presentation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Frameless stereotactic localization and guidance  </dc:title>
  <dc:creator>hp</dc:creator>
  <cp:lastModifiedBy>apple</cp:lastModifiedBy>
  <cp:revision>8</cp:revision>
  <dcterms:modified xsi:type="dcterms:W3CDTF">2013-11-23T10:40:57Z</dcterms:modified>
</cp:coreProperties>
</file>